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xml" ContentType="application/inkml+xml"/>
  <Override PartName="/ppt/ink/ink2.xml" ContentType="application/inkml+xml"/>
  <Override PartName="/ppt/notesSlides/notesSlide6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1.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8"/>
  </p:notesMasterIdLst>
  <p:sldIdLst>
    <p:sldId id="256" r:id="rId2"/>
    <p:sldId id="397" r:id="rId3"/>
    <p:sldId id="489" r:id="rId4"/>
    <p:sldId id="490" r:id="rId5"/>
    <p:sldId id="492" r:id="rId6"/>
    <p:sldId id="493" r:id="rId7"/>
    <p:sldId id="494" r:id="rId8"/>
    <p:sldId id="488" r:id="rId9"/>
    <p:sldId id="420" r:id="rId10"/>
    <p:sldId id="479" r:id="rId11"/>
    <p:sldId id="485" r:id="rId12"/>
    <p:sldId id="487" r:id="rId13"/>
    <p:sldId id="486" r:id="rId14"/>
    <p:sldId id="421" r:id="rId15"/>
    <p:sldId id="423" r:id="rId16"/>
    <p:sldId id="422" r:id="rId17"/>
    <p:sldId id="425" r:id="rId18"/>
    <p:sldId id="426" r:id="rId19"/>
    <p:sldId id="424" r:id="rId20"/>
    <p:sldId id="427" r:id="rId21"/>
    <p:sldId id="428" r:id="rId22"/>
    <p:sldId id="430" r:id="rId23"/>
    <p:sldId id="435" r:id="rId24"/>
    <p:sldId id="431" r:id="rId25"/>
    <p:sldId id="432" r:id="rId26"/>
    <p:sldId id="433" r:id="rId27"/>
    <p:sldId id="434" r:id="rId28"/>
    <p:sldId id="436" r:id="rId29"/>
    <p:sldId id="437" r:id="rId30"/>
    <p:sldId id="401" r:id="rId31"/>
    <p:sldId id="439" r:id="rId32"/>
    <p:sldId id="440" r:id="rId33"/>
    <p:sldId id="441" r:id="rId34"/>
    <p:sldId id="474" r:id="rId35"/>
    <p:sldId id="475" r:id="rId36"/>
    <p:sldId id="442" r:id="rId37"/>
    <p:sldId id="480" r:id="rId38"/>
    <p:sldId id="445" r:id="rId39"/>
    <p:sldId id="444" r:id="rId40"/>
    <p:sldId id="446" r:id="rId41"/>
    <p:sldId id="670" r:id="rId42"/>
    <p:sldId id="671" r:id="rId43"/>
    <p:sldId id="672" r:id="rId44"/>
    <p:sldId id="673" r:id="rId45"/>
    <p:sldId id="674" r:id="rId46"/>
    <p:sldId id="675" r:id="rId47"/>
    <p:sldId id="402" r:id="rId48"/>
    <p:sldId id="447" r:id="rId49"/>
    <p:sldId id="448" r:id="rId50"/>
    <p:sldId id="449" r:id="rId51"/>
    <p:sldId id="450" r:id="rId52"/>
    <p:sldId id="452" r:id="rId53"/>
    <p:sldId id="451" r:id="rId54"/>
    <p:sldId id="396" r:id="rId55"/>
    <p:sldId id="382" r:id="rId56"/>
    <p:sldId id="454" r:id="rId57"/>
    <p:sldId id="453" r:id="rId58"/>
    <p:sldId id="455" r:id="rId59"/>
    <p:sldId id="456" r:id="rId60"/>
    <p:sldId id="457" r:id="rId61"/>
    <p:sldId id="458" r:id="rId62"/>
    <p:sldId id="459" r:id="rId63"/>
    <p:sldId id="460" r:id="rId64"/>
    <p:sldId id="463" r:id="rId65"/>
    <p:sldId id="481" r:id="rId66"/>
    <p:sldId id="482" r:id="rId67"/>
    <p:sldId id="483" r:id="rId68"/>
    <p:sldId id="461" r:id="rId69"/>
    <p:sldId id="462" r:id="rId70"/>
    <p:sldId id="438" r:id="rId71"/>
    <p:sldId id="464" r:id="rId72"/>
    <p:sldId id="465" r:id="rId73"/>
    <p:sldId id="471" r:id="rId74"/>
    <p:sldId id="676" r:id="rId75"/>
    <p:sldId id="677" r:id="rId76"/>
    <p:sldId id="678" r:id="rId77"/>
    <p:sldId id="466" r:id="rId78"/>
    <p:sldId id="468" r:id="rId79"/>
    <p:sldId id="478" r:id="rId80"/>
    <p:sldId id="476" r:id="rId81"/>
    <p:sldId id="477" r:id="rId82"/>
    <p:sldId id="679" r:id="rId83"/>
    <p:sldId id="467" r:id="rId84"/>
    <p:sldId id="469" r:id="rId85"/>
    <p:sldId id="470" r:id="rId86"/>
    <p:sldId id="669" r:id="rId8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217" autoAdjust="0"/>
  </p:normalViewPr>
  <p:slideViewPr>
    <p:cSldViewPr>
      <p:cViewPr>
        <p:scale>
          <a:sx n="48" d="100"/>
          <a:sy n="48" d="100"/>
        </p:scale>
        <p:origin x="1340" y="-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Add in new case study here. </a:t>
            </a:r>
            <a:r>
              <a:rPr lang="en-US" dirty="0"/>
              <a:t>Mention: Next week’s class will be about data cleaning and research designs (broadly), so please come with your research questions at least half-baked, so we can talk specifics. Project proposal ideas coming up in 3 weeks. Also make sure to watch the correct (old) version of the video so we can talk about this.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point is a state;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a:t>
            </a:r>
            <a:r>
              <a:rPr lang="en-US" dirty="0" err="1"/>
              <a:t>yearand</a:t>
            </a:r>
            <a:r>
              <a:rPr lang="en-US" dirty="0"/>
              <a:t>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A279-808C-F66C-9014-87B1FE579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ED194-72DC-6CC0-B203-8A1E1EA9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0A45E0-6DF1-1F48-36F8-5ABBB48FD957}"/>
              </a:ext>
            </a:extLst>
          </p:cNvPr>
          <p:cNvSpPr>
            <a:spLocks noGrp="1"/>
          </p:cNvSpPr>
          <p:nvPr>
            <p:ph type="body" idx="1"/>
          </p:nvPr>
        </p:nvSpPr>
        <p:spPr/>
        <p:txBody>
          <a:bodyPr/>
          <a:lstStyle/>
          <a:p>
            <a:r>
              <a:rPr lang="en-US" dirty="0"/>
              <a:t>Both of these would have shown up in the LASSO context. Let’s think about income for logs and then an interaction of income and elective status for interactions. How would we interpret these coefficients?</a:t>
            </a:r>
          </a:p>
          <a:p>
            <a:r>
              <a:rPr lang="en-US" dirty="0"/>
              <a:t>Sample coefficients: </a:t>
            </a:r>
          </a:p>
          <a:p>
            <a:pPr marL="171450" indent="-171450">
              <a:buFontTx/>
              <a:buChar char="-"/>
            </a:pPr>
            <a:r>
              <a:rPr lang="en-US" dirty="0"/>
              <a:t>log(income) has a coefficient of -.05 (so if income goes up by 10%, then the odds of mortality go down by 0.5, or 50% in this framework).</a:t>
            </a:r>
          </a:p>
          <a:p>
            <a:pPr marL="171450" indent="-171450">
              <a:buFontTx/>
              <a:buChar char="-"/>
            </a:pPr>
            <a:r>
              <a:rPr lang="en-US" dirty="0"/>
              <a:t>Suppose when I run the interaction I get coefficients for (log(income), elective, log(income)*elective) equal to (-0.1*, -0.02, and 0.10*). Then there’s no real effect on income for elective procedures, a larger effect on income for non-elective procedures, and no effect of elective procedures except through income. </a:t>
            </a:r>
          </a:p>
        </p:txBody>
      </p:sp>
      <p:sp>
        <p:nvSpPr>
          <p:cNvPr id="4" name="Slide Number Placeholder 3">
            <a:extLst>
              <a:ext uri="{FF2B5EF4-FFF2-40B4-BE49-F238E27FC236}">
                <a16:creationId xmlns:a16="http://schemas.microsoft.com/office/drawing/2014/main" id="{B6C47138-2B6E-7396-2466-857F31654224}"/>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410010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8278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8/25/2025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7.xml"/><Relationship Id="rId3" Type="http://schemas.openxmlformats.org/officeDocument/2006/relationships/image" Target="../media/image6.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customXml" Target="../ink/ink5.xml"/><Relationship Id="rId1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6.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61.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28.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7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September 29,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spTree>
    <p:extLst>
      <p:ext uri="{BB962C8B-B14F-4D97-AF65-F5344CB8AC3E}">
        <p14:creationId xmlns:p14="http://schemas.microsoft.com/office/powerpoint/2010/main" val="32263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DDB760-E2AE-9EF2-7CE1-6739C6ED37B7}"/>
              </a:ext>
            </a:extLst>
          </p:cNvPr>
          <p:cNvSpPr>
            <a:spLocks noGrp="1"/>
          </p:cNvSpPr>
          <p:nvPr>
            <p:ph idx="1"/>
          </p:nvPr>
        </p:nvSpPr>
        <p:spPr>
          <a:xfrm>
            <a:off x="762000" y="962232"/>
            <a:ext cx="9095232" cy="5217905"/>
          </a:xfrm>
        </p:spPr>
        <p:txBody>
          <a:bodyPr/>
          <a:lstStyle/>
          <a:p>
            <a:endParaRPr lang="en-US" dirty="0"/>
          </a:p>
        </p:txBody>
      </p:sp>
    </p:spTree>
    <p:extLst>
      <p:ext uri="{BB962C8B-B14F-4D97-AF65-F5344CB8AC3E}">
        <p14:creationId xmlns:p14="http://schemas.microsoft.com/office/powerpoint/2010/main" val="325925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B6FFD-36DA-53C4-B300-37C8CAEB1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71F00-92B7-922B-0F1F-074A97AD336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would logs and interactions look like in this model?</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A89F465-7960-9E16-4B4E-B683AA81A4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8825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06B3A077-2001-C03D-9E63-7935C92C21EE}"/>
              </a:ext>
            </a:extLst>
          </p:cNvPr>
          <p:cNvSpPr>
            <a:spLocks noGrp="1"/>
          </p:cNvSpPr>
          <p:nvPr>
            <p:ph idx="1"/>
          </p:nvPr>
        </p:nvSpPr>
        <p:spPr>
          <a:xfrm>
            <a:off x="762000" y="1981200"/>
            <a:ext cx="9095232" cy="4198937"/>
          </a:xfrm>
        </p:spPr>
        <p:txBody>
          <a:bodyPr/>
          <a:lstStyle/>
          <a:p>
            <a:endParaRPr lang="en-US" dirty="0"/>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53640"/>
            <a:ext cx="9095232"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r>
                  <a:rPr lang="en-US" sz="2400" u="sng" dirty="0">
                    <a:solidFill>
                      <a:schemeClr val="accent3">
                        <a:lumMod val="75000"/>
                      </a:schemeClr>
                    </a:solidFill>
                  </a:rPr>
                  <a:t>Which types of patient-hospital pairs may have the most likelihood of “mismeasuring” quality?</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2681</TotalTime>
  <Words>6950</Words>
  <Application>Microsoft Office PowerPoint</Application>
  <PresentationFormat>Widescreen</PresentationFormat>
  <Paragraphs>642</Paragraphs>
  <Slides>86</Slides>
  <Notes>77</Notes>
  <HiddenSlides>7</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Aptos</vt:lpstr>
      <vt:lpstr>Arial</vt:lpstr>
      <vt:lpstr>Calibri</vt:lpstr>
      <vt:lpstr>Cambria Math</vt:lpstr>
      <vt:lpstr>Open Sans</vt:lpstr>
      <vt:lpstr>Symbol</vt:lpstr>
      <vt:lpstr>Times New Roman</vt:lpstr>
      <vt:lpstr>Wingdings 2</vt:lpstr>
      <vt:lpstr>View</vt:lpstr>
      <vt:lpstr>Quant Methods for HSR I </vt:lpstr>
      <vt:lpstr>Other Options with Regressions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What would logs and interactions look like in this model?</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Non-Classical Measurement Error: Examples</vt:lpstr>
      <vt:lpstr>Case Study example</vt:lpstr>
      <vt:lpstr>Collinearity and Causality</vt:lpstr>
      <vt:lpstr>Collinearity and Causality</vt:lpstr>
      <vt:lpstr>Collinearity and Causality</vt:lpstr>
      <vt:lpstr>Mini Referee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140</cp:revision>
  <dcterms:created xsi:type="dcterms:W3CDTF">2011-01-10T00:42:42Z</dcterms:created>
  <dcterms:modified xsi:type="dcterms:W3CDTF">2025-08-25T17:42:42Z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